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png" ContentType="image/png"/>
  <Override PartName="/ppt/media/image7.jpeg" ContentType="image/jpeg"/>
  <Override PartName="/ppt/media/image9.png" ContentType="image/png"/>
  <Override PartName="/ppt/media/image2.jpeg" ContentType="image/jpeg"/>
  <Override PartName="/ppt/media/image8.png" ContentType="image/png"/>
  <Override PartName="/ppt/media/image3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10.jpeg" ContentType="image/jpeg"/>
  <Override PartName="/ppt/media/image11.png" ContentType="image/png"/>
  <Override PartName="/ppt/media/image12.png" ContentType="image/png"/>
  <Override PartName="/ppt/media/image13.jpeg" ContentType="image/jpeg"/>
  <Override PartName="/ppt/media/image14.jpeg" ContentType="image/jpeg"/>
  <Override PartName="/ppt/media/image15.jpeg" ContentType="image/jpe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
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20012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771444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68580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body"/>
          </p:nvPr>
        </p:nvSpPr>
        <p:spPr>
          <a:xfrm>
            <a:off x="420012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body"/>
          </p:nvPr>
        </p:nvSpPr>
        <p:spPr>
          <a:xfrm>
            <a:off x="771444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subTitle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subTitle"/>
          </p:nvPr>
        </p:nvSpPr>
        <p:spPr>
          <a:xfrm>
            <a:off x="685800" y="685800"/>
            <a:ext cx="10396440" cy="533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subTitle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20012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771444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68580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6" name="PlaceHolder 6"/>
          <p:cNvSpPr>
            <a:spLocks noGrp="1"/>
          </p:cNvSpPr>
          <p:nvPr>
            <p:ph type="body"/>
          </p:nvPr>
        </p:nvSpPr>
        <p:spPr>
          <a:xfrm>
            <a:off x="420012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7" name="PlaceHolder 7"/>
          <p:cNvSpPr>
            <a:spLocks noGrp="1"/>
          </p:cNvSpPr>
          <p:nvPr>
            <p:ph type="body"/>
          </p:nvPr>
        </p:nvSpPr>
        <p:spPr>
          <a:xfrm>
            <a:off x="771444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subTitle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subTitle"/>
          </p:nvPr>
        </p:nvSpPr>
        <p:spPr>
          <a:xfrm>
            <a:off x="685800" y="685800"/>
            <a:ext cx="10396440" cy="533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20012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771444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42" name="PlaceHolder 5"/>
          <p:cNvSpPr>
            <a:spLocks noGrp="1"/>
          </p:cNvSpPr>
          <p:nvPr>
            <p:ph type="body"/>
          </p:nvPr>
        </p:nvSpPr>
        <p:spPr>
          <a:xfrm>
            <a:off x="68580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43" name="PlaceHolder 6"/>
          <p:cNvSpPr>
            <a:spLocks noGrp="1"/>
          </p:cNvSpPr>
          <p:nvPr>
            <p:ph type="body"/>
          </p:nvPr>
        </p:nvSpPr>
        <p:spPr>
          <a:xfrm>
            <a:off x="420012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44" name="PlaceHolder 7"/>
          <p:cNvSpPr>
            <a:spLocks noGrp="1"/>
          </p:cNvSpPr>
          <p:nvPr>
            <p:ph type="body"/>
          </p:nvPr>
        </p:nvSpPr>
        <p:spPr>
          <a:xfrm>
            <a:off x="771444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subTitle"/>
          </p:nvPr>
        </p:nvSpPr>
        <p:spPr>
          <a:xfrm>
            <a:off x="685800" y="685800"/>
            <a:ext cx="10396440" cy="5339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jpe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9.png"/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6" descr="Brickwork-HD-R1a.jpg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1" name="Group 1"/>
          <p:cNvGrpSpPr/>
          <p:nvPr/>
        </p:nvGrpSpPr>
        <p:grpSpPr>
          <a:xfrm>
            <a:off x="-25560" y="0"/>
            <a:ext cx="12005280" cy="6643800"/>
            <a:chOff x="-25560" y="0"/>
            <a:chExt cx="12005280" cy="6643800"/>
          </a:xfrm>
        </p:grpSpPr>
        <p:sp>
          <p:nvSpPr>
            <p:cNvPr id="2" name="CustomShape 2"/>
            <p:cNvSpPr/>
            <p:nvPr/>
          </p:nvSpPr>
          <p:spPr>
            <a:xfrm>
              <a:off x="0" y="0"/>
              <a:ext cx="11979720" cy="6643800"/>
            </a:xfrm>
            <a:prstGeom prst="rect">
              <a:avLst/>
            </a:prstGeom>
            <a:blipFill rotWithShape="0">
              <a:blip r:embed="rId4"/>
              <a:stretch>
                <a:fillRect/>
              </a:stretch>
            </a:blipFill>
            <a:ln>
              <a:noFill/>
            </a:ln>
            <a:effectLst>
              <a:outerShdw algn="tl" blurRad="98425" dir="4391803" dist="75963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CustomShape 3"/>
            <p:cNvSpPr/>
            <p:nvPr/>
          </p:nvSpPr>
          <p:spPr>
            <a:xfrm>
              <a:off x="-25560" y="0"/>
              <a:ext cx="11773080" cy="6419160"/>
            </a:xfrm>
            <a:custGeom>
              <a:avLst/>
              <a:gdLst/>
              <a:ah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noFill/>
            <a:ln w="82440">
              <a:solidFill>
                <a:schemeClr val="tx1">
                  <a:lumMod val="50000"/>
                  <a:lumOff val="50000"/>
                </a:schemeClr>
              </a:solidFill>
              <a:miter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4" name="CustomShape 4"/>
            <p:cNvSpPr/>
            <p:nvPr/>
          </p:nvSpPr>
          <p:spPr>
            <a:xfrm>
              <a:off x="0" y="5600160"/>
              <a:ext cx="11706120" cy="780120"/>
            </a:xfrm>
            <a:prstGeom prst="rect">
              <a:avLst/>
            </a:prstGeom>
            <a:gradFill rotWithShape="0">
              <a:gsLst>
                <a:gs pos="0">
                  <a:srgbClr val="346492"/>
                </a:gs>
                <a:gs pos="100000">
                  <a:srgbClr val="1a3249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pic>
        <p:nvPicPr>
          <p:cNvPr id="5" name="Picture 6" descr="Brickwork-HD-R1a.jpg"/>
          <p:cNvPicPr/>
          <p:nvPr/>
        </p:nvPicPr>
        <p:blipFill>
          <a:blip r:embed="rId5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6" name="CustomShape 5"/>
          <p:cNvSpPr/>
          <p:nvPr/>
        </p:nvSpPr>
        <p:spPr>
          <a:xfrm>
            <a:off x="-15840" y="0"/>
            <a:ext cx="11683440" cy="6587640"/>
          </a:xfrm>
          <a:custGeom>
            <a:avLst/>
            <a:gdLst/>
            <a:ah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blipFill rotWithShape="0">
            <a:blip r:embed="rId6"/>
            <a:stretch>
              <a:fillRect/>
            </a:stretch>
          </a:blipFill>
          <a:ln>
            <a:noFill/>
          </a:ln>
          <a:effectLst>
            <a:outerShdw algn="tl" blurRad="101600" dir="4384010" dist="152031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" name="CustomShape 6"/>
          <p:cNvSpPr/>
          <p:nvPr/>
        </p:nvSpPr>
        <p:spPr>
          <a:xfrm>
            <a:off x="0" y="4282200"/>
            <a:ext cx="11328840" cy="2028600"/>
          </a:xfrm>
          <a:custGeom>
            <a:avLst/>
            <a:gdLst/>
            <a:ah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rotWithShape="0">
            <a:gsLst>
              <a:gs pos="0">
                <a:srgbClr val="346492"/>
              </a:gs>
              <a:gs pos="100000">
                <a:srgbClr val="1a3249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" name="CustomShape 7"/>
          <p:cNvSpPr/>
          <p:nvPr/>
        </p:nvSpPr>
        <p:spPr>
          <a:xfrm>
            <a:off x="0" y="0"/>
            <a:ext cx="8719200" cy="456480"/>
          </a:xfrm>
          <a:custGeom>
            <a:avLst/>
            <a:gdLst/>
            <a:ah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346492"/>
              </a:gs>
              <a:gs pos="100000">
                <a:srgbClr val="1a3249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" name="CustomShape 8"/>
          <p:cNvSpPr/>
          <p:nvPr/>
        </p:nvSpPr>
        <p:spPr>
          <a:xfrm rot="21420000">
            <a:off x="-161640" y="293040"/>
            <a:ext cx="11366640" cy="5751360"/>
          </a:xfrm>
          <a:custGeom>
            <a:avLst/>
            <a:gdLst/>
            <a:ah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noFill/>
          <a:ln w="82440">
            <a:solidFill>
              <a:schemeClr val="tx1">
                <a:lumMod val="50000"/>
                <a:lumOff val="50000"/>
              </a:schemeClr>
            </a:solidFill>
            <a:miter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0" name="PlaceHolder 9"/>
          <p:cNvSpPr>
            <a:spLocks noGrp="1"/>
          </p:cNvSpPr>
          <p:nvPr>
            <p:ph type="title"/>
          </p:nvPr>
        </p:nvSpPr>
        <p:spPr>
          <a:xfrm rot="21420000">
            <a:off x="891000" y="662400"/>
            <a:ext cx="9754920" cy="2766240"/>
          </a:xfrm>
          <a:prstGeom prst="rect">
            <a:avLst/>
          </a:prstGeom>
        </p:spPr>
        <p:txBody>
          <a:bodyPr anchor="b">
            <a:normAutofit/>
          </a:bodyPr>
          <a:p>
            <a:pPr algn="r">
              <a:lnSpc>
                <a:spcPct val="90000"/>
              </a:lnSpc>
            </a:pPr>
            <a:r>
              <a:rPr b="0" lang="en-US" sz="8000" spc="-1" strike="noStrike" cap="all">
                <a:solidFill>
                  <a:srgbClr val="75a2ce"/>
                </a:solidFill>
                <a:latin typeface="Impact"/>
              </a:rPr>
              <a:t>按一下以編輯母片標題樣式</a:t>
            </a:r>
            <a:endParaRPr b="0" lang="en-US" sz="80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1" name="PlaceHolder 10"/>
          <p:cNvSpPr>
            <a:spLocks noGrp="1"/>
          </p:cNvSpPr>
          <p:nvPr>
            <p:ph type="dt"/>
          </p:nvPr>
        </p:nvSpPr>
        <p:spPr>
          <a:xfrm rot="21420000">
            <a:off x="4948200" y="4578480"/>
            <a:ext cx="6143400" cy="116280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fld id="{CD2611DE-FE12-4AB8-9BC6-9B36CA443599}" type="datetime">
              <a:rPr b="0" lang="en-US" sz="5400" spc="-1" strike="noStrike" cap="all">
                <a:solidFill>
                  <a:srgbClr val="acc7e2"/>
                </a:solidFill>
                <a:latin typeface="Impact"/>
              </a:rPr>
              <a:t>4/28/20</a:t>
            </a:fld>
            <a:endParaRPr b="0" lang="en-US" sz="5400" spc="-1" strike="noStrike">
              <a:latin typeface="Times New Roman"/>
            </a:endParaRPr>
          </a:p>
        </p:txBody>
      </p:sp>
      <p:sp>
        <p:nvSpPr>
          <p:cNvPr id="12" name="PlaceHolder 11"/>
          <p:cNvSpPr>
            <a:spLocks noGrp="1"/>
          </p:cNvSpPr>
          <p:nvPr>
            <p:ph type="ftr"/>
          </p:nvPr>
        </p:nvSpPr>
        <p:spPr>
          <a:xfrm rot="21420000">
            <a:off x="9000" y="3446640"/>
            <a:ext cx="4050360" cy="40690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3" name="PlaceHolder 12"/>
          <p:cNvSpPr>
            <a:spLocks noGrp="1"/>
          </p:cNvSpPr>
          <p:nvPr>
            <p:ph type="sldNum"/>
          </p:nvPr>
        </p:nvSpPr>
        <p:spPr>
          <a:xfrm rot="21420000">
            <a:off x="9851400" y="3832560"/>
            <a:ext cx="906840" cy="49824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fld id="{7C9FC1D8-FA1E-4C3C-A639-44880BEECF53}" type="slidenum">
              <a:rPr b="0" lang="en-US" sz="2400" spc="-1" strike="noStrike" cap="all">
                <a:solidFill>
                  <a:srgbClr val="8c8c8c"/>
                </a:solidFill>
                <a:latin typeface="Impact"/>
              </a:rPr>
              <a:t>&lt;編號&gt;</a:t>
            </a:fld>
            <a:endParaRPr b="0" lang="en-US" sz="2400" spc="-1" strike="noStrike">
              <a:latin typeface="Times New Roman"/>
            </a:endParaRPr>
          </a:p>
        </p:txBody>
      </p:sp>
      <p:sp>
        <p:nvSpPr>
          <p:cNvPr id="14" name="CustomShape 13"/>
          <p:cNvSpPr/>
          <p:nvPr/>
        </p:nvSpPr>
        <p:spPr>
          <a:xfrm rot="21420000">
            <a:off x="4221360" y="5111280"/>
            <a:ext cx="515160" cy="515160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" name="PlaceHolder 1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請按這裡編輯大綱文字格式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第二個大綱層次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第三個大綱層次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第四個大綱層次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第五個大綱層次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第六個大綱層次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第七個大綱層次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6" descr="Brickwork-HD-R1a.jpg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53" name="Group 1"/>
          <p:cNvGrpSpPr/>
          <p:nvPr/>
        </p:nvGrpSpPr>
        <p:grpSpPr>
          <a:xfrm>
            <a:off x="-25560" y="0"/>
            <a:ext cx="12005280" cy="6643800"/>
            <a:chOff x="-25560" y="0"/>
            <a:chExt cx="12005280" cy="6643800"/>
          </a:xfrm>
        </p:grpSpPr>
        <p:sp>
          <p:nvSpPr>
            <p:cNvPr id="54" name="CustomShape 2"/>
            <p:cNvSpPr/>
            <p:nvPr/>
          </p:nvSpPr>
          <p:spPr>
            <a:xfrm>
              <a:off x="0" y="0"/>
              <a:ext cx="11979720" cy="6643800"/>
            </a:xfrm>
            <a:prstGeom prst="rect">
              <a:avLst/>
            </a:prstGeom>
            <a:blipFill rotWithShape="0">
              <a:blip r:embed="rId4"/>
              <a:stretch>
                <a:fillRect/>
              </a:stretch>
            </a:blipFill>
            <a:ln>
              <a:noFill/>
            </a:ln>
            <a:effectLst>
              <a:outerShdw algn="tl" blurRad="98425" dir="4391803" dist="75963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5" name="CustomShape 3"/>
            <p:cNvSpPr/>
            <p:nvPr/>
          </p:nvSpPr>
          <p:spPr>
            <a:xfrm>
              <a:off x="-25560" y="0"/>
              <a:ext cx="11773080" cy="6419160"/>
            </a:xfrm>
            <a:custGeom>
              <a:avLst/>
              <a:gdLst/>
              <a:ah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noFill/>
            <a:ln w="82440">
              <a:solidFill>
                <a:schemeClr val="tx1">
                  <a:lumMod val="50000"/>
                  <a:lumOff val="50000"/>
                </a:schemeClr>
              </a:solidFill>
              <a:miter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56" name="CustomShape 4"/>
            <p:cNvSpPr/>
            <p:nvPr/>
          </p:nvSpPr>
          <p:spPr>
            <a:xfrm>
              <a:off x="0" y="5600160"/>
              <a:ext cx="11706120" cy="780120"/>
            </a:xfrm>
            <a:prstGeom prst="rect">
              <a:avLst/>
            </a:prstGeom>
            <a:gradFill rotWithShape="0">
              <a:gsLst>
                <a:gs pos="0">
                  <a:srgbClr val="346492"/>
                </a:gs>
                <a:gs pos="100000">
                  <a:srgbClr val="1a3249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57" name="PlaceHolder 5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按一下以編輯母片標題樣式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anchor="ctr"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編輯母片文字樣式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第二層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第三層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第四層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第五層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59" name="PlaceHolder 7"/>
          <p:cNvSpPr>
            <a:spLocks noGrp="1"/>
          </p:cNvSpPr>
          <p:nvPr>
            <p:ph type="dt"/>
          </p:nvPr>
        </p:nvSpPr>
        <p:spPr>
          <a:xfrm>
            <a:off x="7297920" y="5757480"/>
            <a:ext cx="3784320" cy="49824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368EBB2-4FFB-43F3-8D1A-76908F7A821A}" type="datetime">
              <a:rPr b="0" lang="en-US" sz="3200" spc="-1" strike="noStrike" cap="all">
                <a:solidFill>
                  <a:srgbClr val="75a2ce"/>
                </a:solidFill>
                <a:latin typeface="Impact"/>
              </a:rPr>
              <a:t>4/28/20</a:t>
            </a:fld>
            <a:endParaRPr b="0" lang="en-US" sz="3200" spc="-1" strike="noStrike">
              <a:latin typeface="Times New Roman"/>
            </a:endParaRPr>
          </a:p>
        </p:txBody>
      </p:sp>
      <p:sp>
        <p:nvSpPr>
          <p:cNvPr id="60" name="PlaceHolder 8"/>
          <p:cNvSpPr>
            <a:spLocks noGrp="1"/>
          </p:cNvSpPr>
          <p:nvPr>
            <p:ph type="ftr"/>
          </p:nvPr>
        </p:nvSpPr>
        <p:spPr>
          <a:xfrm>
            <a:off x="685800" y="5757480"/>
            <a:ext cx="5499360" cy="49824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61" name="PlaceHolder 9"/>
          <p:cNvSpPr>
            <a:spLocks noGrp="1"/>
          </p:cNvSpPr>
          <p:nvPr>
            <p:ph type="sldNum"/>
          </p:nvPr>
        </p:nvSpPr>
        <p:spPr>
          <a:xfrm>
            <a:off x="6287040" y="5757480"/>
            <a:ext cx="906840" cy="49824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fld id="{07BA308C-BE37-4067-AA34-C267258C07CF}" type="slidenum">
              <a:rPr b="0" lang="en-US" sz="3200" spc="-1" strike="noStrike" cap="all">
                <a:solidFill>
                  <a:srgbClr val="75a2ce"/>
                </a:solidFill>
                <a:latin typeface="Impact"/>
              </a:rPr>
              <a:t>&lt;編號&gt;</a:t>
            </a:fld>
            <a:endParaRPr b="0" lang="en-US" sz="3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6" descr="Brickwork-HD-R1a.jpg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99" name="Group 1"/>
          <p:cNvGrpSpPr/>
          <p:nvPr/>
        </p:nvGrpSpPr>
        <p:grpSpPr>
          <a:xfrm>
            <a:off x="-25560" y="0"/>
            <a:ext cx="12005280" cy="6643800"/>
            <a:chOff x="-25560" y="0"/>
            <a:chExt cx="12005280" cy="6643800"/>
          </a:xfrm>
        </p:grpSpPr>
        <p:sp>
          <p:nvSpPr>
            <p:cNvPr id="100" name="CustomShape 2"/>
            <p:cNvSpPr/>
            <p:nvPr/>
          </p:nvSpPr>
          <p:spPr>
            <a:xfrm>
              <a:off x="0" y="0"/>
              <a:ext cx="11979720" cy="6643800"/>
            </a:xfrm>
            <a:prstGeom prst="rect">
              <a:avLst/>
            </a:prstGeom>
            <a:blipFill rotWithShape="0">
              <a:blip r:embed="rId4"/>
              <a:stretch>
                <a:fillRect/>
              </a:stretch>
            </a:blipFill>
            <a:ln>
              <a:noFill/>
            </a:ln>
            <a:effectLst>
              <a:outerShdw algn="tl" blurRad="98425" dir="4391803" dist="75963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01" name="CustomShape 3"/>
            <p:cNvSpPr/>
            <p:nvPr/>
          </p:nvSpPr>
          <p:spPr>
            <a:xfrm>
              <a:off x="-25560" y="0"/>
              <a:ext cx="11773080" cy="6419160"/>
            </a:xfrm>
            <a:custGeom>
              <a:avLst/>
              <a:gdLst/>
              <a:ah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noFill/>
            <a:ln w="82440">
              <a:solidFill>
                <a:schemeClr val="tx1">
                  <a:lumMod val="50000"/>
                  <a:lumOff val="50000"/>
                </a:schemeClr>
              </a:solidFill>
              <a:miter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02" name="CustomShape 4"/>
            <p:cNvSpPr/>
            <p:nvPr/>
          </p:nvSpPr>
          <p:spPr>
            <a:xfrm>
              <a:off x="0" y="5600160"/>
              <a:ext cx="11706120" cy="780120"/>
            </a:xfrm>
            <a:prstGeom prst="rect">
              <a:avLst/>
            </a:prstGeom>
            <a:gradFill rotWithShape="0">
              <a:gsLst>
                <a:gs pos="0">
                  <a:srgbClr val="346492"/>
                </a:gs>
                <a:gs pos="100000">
                  <a:srgbClr val="1a3249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103" name="PlaceHolder 5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77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按一下以編輯母片標題樣式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04" name="PlaceHolder 6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88240" cy="331092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編輯母片文字樣式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第二層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第三層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第四層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第五層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05" name="PlaceHolder 7"/>
          <p:cNvSpPr>
            <a:spLocks noGrp="1"/>
          </p:cNvSpPr>
          <p:nvPr>
            <p:ph type="body"/>
          </p:nvPr>
        </p:nvSpPr>
        <p:spPr>
          <a:xfrm>
            <a:off x="5994000" y="2063520"/>
            <a:ext cx="5086080" cy="331092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編輯母片文字樣式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第二層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第三層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第四層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第五層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06" name="PlaceHolder 8"/>
          <p:cNvSpPr>
            <a:spLocks noGrp="1"/>
          </p:cNvSpPr>
          <p:nvPr>
            <p:ph type="dt"/>
          </p:nvPr>
        </p:nvSpPr>
        <p:spPr>
          <a:xfrm>
            <a:off x="7297920" y="5757480"/>
            <a:ext cx="3784320" cy="49824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CB5B992-D809-481C-8477-5A96F91074BA}" type="datetime">
              <a:rPr b="0" lang="en-US" sz="3200" spc="-1" strike="noStrike" cap="all">
                <a:solidFill>
                  <a:srgbClr val="75a2ce"/>
                </a:solidFill>
                <a:latin typeface="Impact"/>
              </a:rPr>
              <a:t>4/28/20</a:t>
            </a:fld>
            <a:endParaRPr b="0" lang="en-US" sz="3200" spc="-1" strike="noStrike">
              <a:latin typeface="Times New Roman"/>
            </a:endParaRPr>
          </a:p>
        </p:txBody>
      </p:sp>
      <p:sp>
        <p:nvSpPr>
          <p:cNvPr id="107" name="PlaceHolder 9"/>
          <p:cNvSpPr>
            <a:spLocks noGrp="1"/>
          </p:cNvSpPr>
          <p:nvPr>
            <p:ph type="ftr"/>
          </p:nvPr>
        </p:nvSpPr>
        <p:spPr>
          <a:xfrm>
            <a:off x="685800" y="5757480"/>
            <a:ext cx="5499360" cy="49824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08" name="PlaceHolder 10"/>
          <p:cNvSpPr>
            <a:spLocks noGrp="1"/>
          </p:cNvSpPr>
          <p:nvPr>
            <p:ph type="sldNum"/>
          </p:nvPr>
        </p:nvSpPr>
        <p:spPr>
          <a:xfrm>
            <a:off x="6287040" y="5757480"/>
            <a:ext cx="906840" cy="49824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fld id="{23900B8A-5069-449B-909A-960E1035D3EE}" type="slidenum">
              <a:rPr b="0" lang="en-US" sz="3200" spc="-1" strike="noStrike" cap="all">
                <a:solidFill>
                  <a:srgbClr val="75a2ce"/>
                </a:solidFill>
                <a:latin typeface="Impact"/>
              </a:rPr>
              <a:t>&lt;編號&gt;</a:t>
            </a:fld>
            <a:endParaRPr b="0" lang="en-US" sz="3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s://futurecity.cw.com.tw/article/1260" TargetMode="External"/><Relationship Id="rId2" Type="http://schemas.openxmlformats.org/officeDocument/2006/relationships/hyperlink" Target="https://futurecity.cw.com.tw/article/1260" TargetMode="External"/><Relationship Id="rId3" Type="http://schemas.openxmlformats.org/officeDocument/2006/relationships/hyperlink" Target="https://www.setn.com/News.aspx?NewsID=718351" TargetMode="External"/><Relationship Id="rId4" Type="http://schemas.openxmlformats.org/officeDocument/2006/relationships/hyperlink" Target="https://www.setn.com/News.aspx?NewsID=718351" TargetMode="External"/><Relationship Id="rId5" Type="http://schemas.openxmlformats.org/officeDocument/2006/relationships/hyperlink" Target="https://www.setn.com/News.aspx?NewsID=711168" TargetMode="External"/><Relationship Id="rId6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28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28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2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 rot="21420000">
            <a:off x="891000" y="662400"/>
            <a:ext cx="9754920" cy="27662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90000"/>
              </a:lnSpc>
            </a:pPr>
            <a:r>
              <a:rPr b="0" lang="en-US" sz="8000" spc="-1" strike="noStrike" cap="all">
                <a:solidFill>
                  <a:srgbClr val="75a2ce"/>
                </a:solidFill>
                <a:latin typeface="Impact"/>
              </a:rPr>
              <a:t>病毒小鎮</a:t>
            </a:r>
            <a:endParaRPr b="0" lang="en-US" sz="80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46" name="TextShape 2"/>
          <p:cNvSpPr txBox="1"/>
          <p:nvPr/>
        </p:nvSpPr>
        <p:spPr>
          <a:xfrm rot="21420000">
            <a:off x="982800" y="3504960"/>
            <a:ext cx="9754920" cy="550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工作時程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graphicFrame>
        <p:nvGraphicFramePr>
          <p:cNvPr id="169" name="Table 2"/>
          <p:cNvGraphicFramePr/>
          <p:nvPr/>
        </p:nvGraphicFramePr>
        <p:xfrm>
          <a:off x="133560" y="2312280"/>
          <a:ext cx="11375280" cy="1860120"/>
        </p:xfrm>
        <a:graphic>
          <a:graphicData uri="http://schemas.openxmlformats.org/drawingml/2006/table">
            <a:tbl>
              <a:tblPr/>
              <a:tblGrid>
                <a:gridCol w="1895040"/>
                <a:gridCol w="1895040"/>
                <a:gridCol w="1895040"/>
                <a:gridCol w="1895040"/>
                <a:gridCol w="1896480"/>
                <a:gridCol w="1899000"/>
              </a:tblGrid>
              <a:tr h="36432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4/30~5/6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5/7~5/13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5/14~5/20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5/21~5/27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5/28~6/3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Times New Roman"/>
                        </a:rPr>
                        <a:t>6/4~6/10</a:t>
                      </a:r>
                      <a:endParaRPr b="0" lang="en-US" sz="1800" spc="-1" strike="noStrike"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97440">
                <a:tc gridSpan="2"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 cap="all">
                          <a:solidFill>
                            <a:srgbClr val="000000"/>
                          </a:solidFill>
                          <a:latin typeface="Impact"/>
                        </a:rPr>
                        <a:t>製作角色移動、</a:t>
                      </a:r>
                      <a:r>
                        <a:rPr b="0" lang="en-US" sz="1800" spc="-1" strike="noStrike" cap="all">
                          <a:solidFill>
                            <a:srgbClr val="000000"/>
                          </a:solidFill>
                          <a:latin typeface="Impact"/>
                        </a:rPr>
                        <a:t>攻擊</a:t>
                      </a:r>
                      <a:endParaRPr b="0" lang="en-US" sz="1800" spc="-1" strike="noStrike"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 hMerge="1"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4c7dc"/>
                    </a:solidFill>
                  </a:tcPr>
                </a:tc>
                <a:tc gridSpan="2"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角色攻擊多元化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 hMerge="1"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 rowSpan="3"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最後調整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4c7dc"/>
                    </a:solidFill>
                  </a:tcPr>
                </a:tc>
              </a:tr>
              <a:tr h="397440">
                <a:tc gridSpan="2"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 cap="all">
                          <a:solidFill>
                            <a:srgbClr val="000000"/>
                          </a:solidFill>
                          <a:latin typeface="Impact"/>
                        </a:rPr>
                        <a:t>製作怪物移動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 hMerge="1"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2000" spc="-1" strike="noStrike" cap="all">
                          <a:solidFill>
                            <a:srgbClr val="000000"/>
                          </a:solidFill>
                          <a:latin typeface="Impact"/>
                        </a:rPr>
                        <a:t>製作加扣分條件</a:t>
                      </a:r>
                      <a:endParaRPr b="0" lang="en-US" sz="2000" spc="-1" strike="noStrike"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4c7dc"/>
                    </a:solidFill>
                  </a:tcPr>
                </a:tc>
                <a:tc gridSpan="2"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怪物多元化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 hMerge="1"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 vMerge="1"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4c7dc"/>
                    </a:solidFill>
                  </a:tcPr>
                </a:tc>
              </a:tr>
              <a:tr h="700920">
                <a:tc gridSpan="2"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肺炎相關問題、遊戲主體架構、美工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 hMerge="1"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Times New Roman"/>
                        </a:rPr>
                        <a:t>角色怪物與遊戲統合</a:t>
                      </a:r>
                      <a:endParaRPr b="0" lang="en-US" sz="1800" spc="-1" strike="noStrike"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4c7dc"/>
                    </a:solidFill>
                  </a:tcPr>
                </a:tc>
                <a:tc gridSpan="2"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關卡多元化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 hMerge="1"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 vMerge="1"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4c7d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資料來源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71" name="TextShape 2"/>
          <p:cNvSpPr txBox="1"/>
          <p:nvPr/>
        </p:nvSpPr>
        <p:spPr>
          <a:xfrm>
            <a:off x="685800" y="2063520"/>
            <a:ext cx="10394280" cy="33109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武漢病毒圖片</a:t>
            </a:r>
            <a:r>
              <a:rPr b="0" lang="en-US" sz="2000" spc="-1" strike="noStrike" u="sng" cap="all">
                <a:solidFill>
                  <a:srgbClr val="3289dd"/>
                </a:solidFill>
                <a:uFillTx/>
                <a:latin typeface="Impact"/>
                <a:hlinkClick r:id="rId1"/>
              </a:rPr>
              <a:t>https://</a:t>
            </a:r>
            <a:r>
              <a:rPr b="0" lang="en-US" sz="2000" spc="-1" strike="noStrike" u="sng" cap="all">
                <a:solidFill>
                  <a:srgbClr val="3289dd"/>
                </a:solidFill>
                <a:uFillTx/>
                <a:latin typeface="Impact"/>
                <a:hlinkClick r:id="rId2"/>
              </a:rPr>
              <a:t>futurecity.cw.com.tw/article/1260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大媽圖片</a:t>
            </a:r>
            <a:r>
              <a:rPr b="0" lang="en-US" sz="2000" spc="-1" strike="noStrike" u="sng" cap="all">
                <a:solidFill>
                  <a:srgbClr val="3289dd"/>
                </a:solidFill>
                <a:uFillTx/>
                <a:latin typeface="Impact"/>
                <a:hlinkClick r:id="rId3"/>
              </a:rPr>
              <a:t>https://</a:t>
            </a:r>
            <a:r>
              <a:rPr b="0" lang="en-US" sz="2000" spc="-1" strike="noStrike" u="sng" cap="all">
                <a:solidFill>
                  <a:srgbClr val="3289dd"/>
                </a:solidFill>
                <a:uFillTx/>
                <a:latin typeface="Impact"/>
                <a:hlinkClick r:id="rId4"/>
              </a:rPr>
              <a:t>www.setn.com/News.aspx?NewsID=718351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亂跑的居家檢疫者圖片</a:t>
            </a:r>
            <a:r>
              <a:rPr b="0" lang="en-US" sz="2000" spc="-1" strike="noStrike" u="sng" cap="all">
                <a:solidFill>
                  <a:srgbClr val="3289dd"/>
                </a:solidFill>
                <a:uFillTx/>
                <a:latin typeface="Impact"/>
                <a:hlinkClick r:id="rId5"/>
              </a:rPr>
              <a:t>https://www.setn.com/News.aspx?NewsID=711168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故事大綱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685800" y="2063520"/>
            <a:ext cx="10394280" cy="33109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遊戲特色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685800" y="2063520"/>
            <a:ext cx="10394280" cy="33109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先設計幾個關於武漢肺炎相關的問題，再根據玩家的答題情況決定玩家攻擊力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玩家使用上下左右鍵操縱角色躲避場面上的病毒攻擊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685800" y="685800"/>
            <a:ext cx="10396440" cy="1157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使用者介面分析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685800" y="2063520"/>
            <a:ext cx="5088240" cy="331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53" name="TextShape 3"/>
          <p:cNvSpPr txBox="1"/>
          <p:nvPr/>
        </p:nvSpPr>
        <p:spPr>
          <a:xfrm>
            <a:off x="5994000" y="2063520"/>
            <a:ext cx="5086080" cy="331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遊戲操縱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685800" y="2063520"/>
            <a:ext cx="10394280" cy="33109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利用鍵盤的上下左右鍵控制主角移動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躲避怪物攻擊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pic>
        <p:nvPicPr>
          <p:cNvPr id="156" name="Picture 4" descr="宝宝总动员专区_网络游戏专区_腾讯游戏频道"/>
          <p:cNvPicPr/>
          <p:nvPr/>
        </p:nvPicPr>
        <p:blipFill>
          <a:blip r:embed="rId1"/>
          <a:stretch/>
        </p:blipFill>
        <p:spPr>
          <a:xfrm>
            <a:off x="6670440" y="3131640"/>
            <a:ext cx="3036600" cy="2058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685800" y="685800"/>
            <a:ext cx="10396440" cy="1157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怪物種類 – 武漢肺炎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685800" y="2063520"/>
            <a:ext cx="5088240" cy="331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特性</a:t>
            </a: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: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多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攻擊範圍大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害怕的武器</a:t>
            </a: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: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酒精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</p:txBody>
      </p:sp>
      <p:pic>
        <p:nvPicPr>
          <p:cNvPr id="159" name="Picture 2" descr="武漢肺炎是人造病毒還是SARS？有特效藥？杜奕瑾AI團隊解答你最擔心的四 ..."/>
          <p:cNvPicPr/>
          <p:nvPr/>
        </p:nvPicPr>
        <p:blipFill>
          <a:blip r:embed="rId1"/>
          <a:stretch/>
        </p:blipFill>
        <p:spPr>
          <a:xfrm>
            <a:off x="5994360" y="2288160"/>
            <a:ext cx="5086080" cy="2862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685800" y="685800"/>
            <a:ext cx="10396440" cy="1157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怪物種類 </a:t>
            </a: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- </a:t>
            </a: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一般的人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685800" y="2063520"/>
            <a:ext cx="5088240" cy="331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特性</a:t>
            </a: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: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亂囤積物資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傳假訊息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害怕的武器</a:t>
            </a: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: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訊息查證系統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實名制限購物品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</p:txBody>
      </p:sp>
      <p:pic>
        <p:nvPicPr>
          <p:cNvPr id="162" name="Picture 2" descr="影／美國狂掃口罩中國大媽爽拍片：一點沒給美國人剩| 國際| 三立新聞網 ..."/>
          <p:cNvPicPr/>
          <p:nvPr/>
        </p:nvPicPr>
        <p:blipFill>
          <a:blip r:embed="rId1"/>
          <a:stretch/>
        </p:blipFill>
        <p:spPr>
          <a:xfrm>
            <a:off x="6108840" y="2352600"/>
            <a:ext cx="4857480" cy="2733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685800" y="685800"/>
            <a:ext cx="10396440" cy="1157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怪物種類 – 亂跑的居家檢疫者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64" name="TextShape 2"/>
          <p:cNvSpPr txBox="1"/>
          <p:nvPr/>
        </p:nvSpPr>
        <p:spPr>
          <a:xfrm>
            <a:off x="685800" y="2063520"/>
            <a:ext cx="5088240" cy="331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特性</a:t>
            </a: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: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咳嗽攻擊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隨地亂吐痰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不接衛生所電話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害怕的事物</a:t>
            </a: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: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報警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保持安全距離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</p:txBody>
      </p:sp>
      <p:pic>
        <p:nvPicPr>
          <p:cNvPr id="165" name="Picture 2" descr="老伯居家檢疫戴隔離手環趴趴走、搭公車惹民怨誤會大了… | 生活| 三立 ..."/>
          <p:cNvPicPr/>
          <p:nvPr/>
        </p:nvPicPr>
        <p:blipFill>
          <a:blip r:embed="rId1"/>
          <a:stretch/>
        </p:blipFill>
        <p:spPr>
          <a:xfrm>
            <a:off x="6224040" y="2063880"/>
            <a:ext cx="4626720" cy="3311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75a2ce"/>
                </a:solidFill>
                <a:latin typeface="Impact"/>
              </a:rPr>
              <a:t>工作分工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67" name="TextShape 2"/>
          <p:cNvSpPr txBox="1"/>
          <p:nvPr/>
        </p:nvSpPr>
        <p:spPr>
          <a:xfrm>
            <a:off x="685800" y="2063520"/>
            <a:ext cx="10394280" cy="33109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製作怪物形象、移動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製作角色形象、移動和攻擊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75a2ce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製作加扣分條件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主要賽事</Template>
  <TotalTime>1242</TotalTime>
  <Application>LibreOffice/6.3.4.2$Windows_X86_64 LibreOffice_project/60da17e045e08f1793c57c00ba83cdfce946d0aa</Application>
  <Words>172</Words>
  <Paragraphs>39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2020-04-27T08:58:50Z</dcterms:created>
  <dc:creator>昕喬 陳</dc:creator>
  <dc:description/>
  <dc:language>zh-TW</dc:language>
  <cp:lastModifiedBy/>
  <dcterms:modified xsi:type="dcterms:W3CDTF">2020-04-28T14:53:41Z</dcterms:modified>
  <cp:revision>9</cp:revision>
  <dc:subject/>
  <dc:title>丁哥小鎮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寬螢幕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